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3"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14705" y="274955"/>
            <a:ext cx="10562590" cy="953135"/>
          </a:xfrm>
          <a:prstGeom prst="rect">
            <a:avLst/>
          </a:prstGeom>
          <a:solidFill>
            <a:schemeClr val="tx1">
              <a:lumMod val="50000"/>
              <a:lumOff val="50000"/>
            </a:schemeClr>
          </a:solidFill>
        </p:spPr>
        <p:txBody>
          <a:bodyPr wrap="square" rtlCol="0">
            <a:spAutoFit/>
          </a:bodyPr>
          <a:p>
            <a:r>
              <a:rPr lang="en-US" sz="2800" b="1">
                <a:solidFill>
                  <a:schemeClr val="bg1"/>
                </a:solidFill>
              </a:rPr>
              <a:t>"Unveiling the Magic of Convolutional Neural Networks:</a:t>
            </a:r>
            <a:endParaRPr lang="en-US" sz="2800" b="1">
              <a:solidFill>
                <a:schemeClr val="bg1"/>
              </a:solidFill>
            </a:endParaRPr>
          </a:p>
          <a:p>
            <a:r>
              <a:rPr lang="en-US" sz="2800" b="1">
                <a:solidFill>
                  <a:schemeClr val="bg1"/>
                </a:solidFill>
              </a:rPr>
              <a:t>         A Hands-On Journey into Image Recognition"</a:t>
            </a:r>
            <a:endParaRPr lang="en-US" sz="2800" b="1">
              <a:solidFill>
                <a:schemeClr val="bg1"/>
              </a:solidFill>
            </a:endParaRPr>
          </a:p>
        </p:txBody>
      </p:sp>
      <p:sp>
        <p:nvSpPr>
          <p:cNvPr id="5" name="Text Box 4"/>
          <p:cNvSpPr txBox="1"/>
          <p:nvPr/>
        </p:nvSpPr>
        <p:spPr>
          <a:xfrm>
            <a:off x="158750" y="5130800"/>
            <a:ext cx="3202305" cy="2100580"/>
          </a:xfrm>
          <a:prstGeom prst="rect">
            <a:avLst/>
          </a:prstGeom>
          <a:noFill/>
        </p:spPr>
        <p:txBody>
          <a:bodyPr wrap="square" rtlCol="0">
            <a:noAutofit/>
          </a:bodyPr>
          <a:p>
            <a:r>
              <a:rPr lang="en-US" b="1">
                <a:solidFill>
                  <a:schemeClr val="accent4">
                    <a:lumMod val="10000"/>
                  </a:schemeClr>
                </a:solidFill>
                <a:latin typeface="Arial Black" panose="020B0A04020102020204" charset="0"/>
                <a:cs typeface="Arial Black" panose="020B0A04020102020204" charset="0"/>
              </a:rPr>
              <a:t>Submitted by</a:t>
            </a:r>
            <a:endParaRPr lang="en-US" b="1">
              <a:solidFill>
                <a:schemeClr val="accent4">
                  <a:lumMod val="10000"/>
                </a:schemeClr>
              </a:solidFill>
              <a:latin typeface="Arial Black" panose="020B0A04020102020204" charset="0"/>
              <a:cs typeface="Arial Black" panose="020B0A04020102020204" charset="0"/>
            </a:endParaRPr>
          </a:p>
          <a:p>
            <a:r>
              <a:rPr lang="en-US" b="1">
                <a:solidFill>
                  <a:schemeClr val="tx1"/>
                </a:solidFill>
              </a:rPr>
              <a:t>KARAN SINGH RAWAT</a:t>
            </a:r>
            <a:endParaRPr lang="en-US" b="1">
              <a:solidFill>
                <a:schemeClr val="tx1"/>
              </a:solidFill>
            </a:endParaRPr>
          </a:p>
          <a:p>
            <a:r>
              <a:rPr lang="en-US" b="1">
                <a:solidFill>
                  <a:schemeClr val="tx1"/>
                </a:solidFill>
              </a:rPr>
              <a:t>[RA2111003011002]</a:t>
            </a:r>
            <a:endParaRPr lang="en-US" b="1">
              <a:solidFill>
                <a:schemeClr val="tx1"/>
              </a:solidFill>
            </a:endParaRPr>
          </a:p>
          <a:p>
            <a:r>
              <a:rPr lang="en-US" b="1">
                <a:solidFill>
                  <a:schemeClr val="tx1"/>
                </a:solidFill>
              </a:rPr>
              <a:t>KUMAR  ASHISH </a:t>
            </a:r>
            <a:endParaRPr lang="en-US" b="1">
              <a:solidFill>
                <a:schemeClr val="tx1"/>
              </a:solidFill>
            </a:endParaRPr>
          </a:p>
          <a:p>
            <a:r>
              <a:rPr lang="en-US" b="1">
                <a:solidFill>
                  <a:schemeClr val="tx1"/>
                </a:solidFill>
              </a:rPr>
              <a:t>[RA2111003011067]</a:t>
            </a:r>
            <a:endParaRPr lang="en-US" b="1">
              <a:solidFill>
                <a:schemeClr val="tx1"/>
              </a:solidFill>
            </a:endParaRPr>
          </a:p>
        </p:txBody>
      </p:sp>
      <p:sp>
        <p:nvSpPr>
          <p:cNvPr id="6" name="Text Box 5"/>
          <p:cNvSpPr txBox="1"/>
          <p:nvPr/>
        </p:nvSpPr>
        <p:spPr>
          <a:xfrm>
            <a:off x="8761730" y="5236845"/>
            <a:ext cx="3232150" cy="1445260"/>
          </a:xfrm>
          <a:prstGeom prst="rect">
            <a:avLst/>
          </a:prstGeom>
          <a:noFill/>
        </p:spPr>
        <p:txBody>
          <a:bodyPr wrap="square" rtlCol="0">
            <a:spAutoFit/>
          </a:bodyPr>
          <a:p>
            <a:r>
              <a:rPr lang="en-US" sz="2200"/>
              <a:t>Under the Guidance of</a:t>
            </a:r>
            <a:endParaRPr lang="en-US" sz="2200"/>
          </a:p>
          <a:p>
            <a:r>
              <a:rPr lang="en-US" sz="2200"/>
              <a:t>Dr. Sridhar S S</a:t>
            </a:r>
            <a:endParaRPr lang="en-US" sz="2200"/>
          </a:p>
          <a:p>
            <a:r>
              <a:rPr lang="en-US" sz="2200"/>
              <a:t>Assistant Professor</a:t>
            </a:r>
            <a:endParaRPr lang="en-US" sz="2200"/>
          </a:p>
          <a:p>
            <a:r>
              <a:rPr lang="en-US" sz="2200"/>
              <a:t>CTECH</a:t>
            </a:r>
            <a:endParaRPr lang="en-US" sz="2200"/>
          </a:p>
        </p:txBody>
      </p:sp>
      <p:sp>
        <p:nvSpPr>
          <p:cNvPr id="100" name="Text Box 99"/>
          <p:cNvSpPr txBox="1"/>
          <p:nvPr/>
        </p:nvSpPr>
        <p:spPr>
          <a:xfrm>
            <a:off x="3285490" y="2518728"/>
            <a:ext cx="5080000" cy="1568450"/>
          </a:xfrm>
          <a:prstGeom prst="rect">
            <a:avLst/>
          </a:prstGeom>
          <a:noFill/>
          <a:ln w="9525">
            <a:noFill/>
          </a:ln>
        </p:spPr>
        <p:txBody>
          <a:bodyPr>
            <a:spAutoFit/>
          </a:bodyPr>
          <a:p>
            <a:pPr indent="0" algn="ctr"/>
            <a:r>
              <a:rPr lang="en-US" sz="2400" b="1">
                <a:solidFill>
                  <a:schemeClr val="tx1"/>
                </a:solidFill>
                <a:latin typeface="+mj-lt"/>
                <a:cs typeface="+mj-lt"/>
              </a:rPr>
              <a:t>BACHELOR OF TECHNOLOGYinCOMPUTER SCIENCE ENGINEERING</a:t>
            </a:r>
            <a:endParaRPr lang="en-US" sz="2400" b="1">
              <a:solidFill>
                <a:schemeClr val="tx1"/>
              </a:solidFill>
              <a:latin typeface="+mj-lt"/>
              <a:cs typeface="+mj-lt"/>
            </a:endParaRPr>
          </a:p>
        </p:txBody>
      </p:sp>
      <p:graphicFrame>
        <p:nvGraphicFramePr>
          <p:cNvPr id="8" name="Table 7"/>
          <p:cNvGraphicFramePr/>
          <p:nvPr/>
        </p:nvGraphicFramePr>
        <p:xfrm>
          <a:off x="3556000" y="3355658"/>
          <a:ext cx="0" cy="0"/>
        </p:xfrm>
        <a:graphic>
          <a:graphicData uri="http://schemas.openxmlformats.org/drawingml/2006/table">
            <a:tbl>
              <a:tblPr/>
              <a:tblGrid>
                <a:gridCol w="0"/>
                <a:gridCol w="0"/>
              </a:tblGrid>
              <a:tr h="0">
                <a:tc>
                  <a:txBody>
                    <a:bodyPr/>
                    <a:p>
                      <a:pPr indent="0">
                        <a:buNone/>
                      </a:pPr>
                      <a:endParaRPr lang="en-US" b="0"/>
                    </a:p>
                  </a:txBody>
                  <a:tcPr>
                    <a:lnL>
                      <a:noFill/>
                    </a:lnL>
                    <a:lnR>
                      <a:noFill/>
                    </a:lnR>
                    <a:lnT cap="flat">
                      <a:noFill/>
                    </a:lnT>
                    <a:lnB cap="flat">
                      <a:noFill/>
                    </a:lnB>
                    <a:lnTlToBr>
                      <a:noFill/>
                    </a:lnTlToBr>
                    <a:lnBlToTr>
                      <a:noFill/>
                    </a:lnBlToTr>
                    <a:noFill/>
                  </a:tcPr>
                </a:tc>
                <a:tc>
                  <a:txBody>
                    <a:bodyPr/>
                    <a:p>
                      <a:pPr>
                        <a:buNone/>
                      </a:pPr>
                      <a:endParaRPr 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US"/>
                    </a:p>
                  </a:txBody>
                  <a:tcPr>
                    <a:lnL>
                      <a:noFill/>
                    </a:lnL>
                    <a:lnR>
                      <a:noFill/>
                    </a:lnR>
                    <a:lnT cap="flat">
                      <a:noFill/>
                    </a:lnT>
                    <a:lnB cap="flat">
                      <a:noFill/>
                    </a:lnB>
                    <a:lnTlToBr>
                      <a:noFill/>
                    </a:lnTlToBr>
                    <a:lnBlToTr>
                      <a:noFill/>
                    </a:lnBlToTr>
                    <a:noFill/>
                  </a:tcPr>
                </a:tc>
                <a:tc>
                  <a:txBody>
                    <a:bodyPr/>
                    <a:p>
                      <a:pPr indent="0">
                        <a:buNone/>
                      </a:pPr>
                      <a:endParaRPr lang="en-US"/>
                    </a:p>
                  </a:txBody>
                  <a:tcPr>
                    <a:lnL>
                      <a:noFill/>
                    </a:lnL>
                    <a:lnR cap="flat">
                      <a:noFill/>
                    </a:lnR>
                    <a:lnT cap="flat">
                      <a:noFill/>
                    </a:lnT>
                    <a:lnB cap="flat">
                      <a:noFill/>
                    </a:lnB>
                    <a:lnTlToBr>
                      <a:noFill/>
                    </a:lnTlToBr>
                    <a:lnBlToTr>
                      <a:noFill/>
                    </a:lnBlToTr>
                    <a:noFill/>
                  </a:tcPr>
                </a:tc>
              </a:tr>
            </a:tbl>
          </a:graphicData>
        </a:graphic>
      </p:graphicFrame>
      <p:pic>
        <p:nvPicPr>
          <p:cNvPr id="9" name="Picture 8"/>
          <p:cNvPicPr/>
          <p:nvPr/>
        </p:nvPicPr>
        <p:blipFill>
          <a:blip r:embed="rId1"/>
          <a:stretch>
            <a:fillRect/>
          </a:stretch>
        </p:blipFill>
        <p:spPr>
          <a:xfrm>
            <a:off x="4846955" y="4087495"/>
            <a:ext cx="1637665" cy="65341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reenshot (937)"/>
          <p:cNvPicPr>
            <a:picLocks noChangeAspect="1"/>
          </p:cNvPicPr>
          <p:nvPr/>
        </p:nvPicPr>
        <p:blipFill>
          <a:blip r:embed="rId1"/>
          <a:srcRect l="5825" t="1912" r="10448" b="1439"/>
          <a:stretch>
            <a:fillRect/>
          </a:stretch>
        </p:blipFill>
        <p:spPr>
          <a:xfrm>
            <a:off x="-24765" y="0"/>
            <a:ext cx="12216130" cy="6858000"/>
          </a:xfrm>
          <a:prstGeom prst="rect">
            <a:avLst/>
          </a:prstGeom>
        </p:spPr>
      </p:pic>
      <p:sp>
        <p:nvSpPr>
          <p:cNvPr id="4" name="Text Box 3"/>
          <p:cNvSpPr txBox="1"/>
          <p:nvPr/>
        </p:nvSpPr>
        <p:spPr>
          <a:xfrm>
            <a:off x="7342505" y="80645"/>
            <a:ext cx="4541520" cy="645160"/>
          </a:xfrm>
          <a:prstGeom prst="rect">
            <a:avLst/>
          </a:prstGeom>
          <a:solidFill>
            <a:schemeClr val="bg2">
              <a:lumMod val="40000"/>
              <a:lumOff val="60000"/>
            </a:schemeClr>
          </a:solidFill>
        </p:spPr>
        <p:txBody>
          <a:bodyPr wrap="square" rtlCol="0">
            <a:spAutoFit/>
          </a:bodyPr>
          <a:p>
            <a:r>
              <a:rPr lang="en-US" b="1">
                <a:solidFill>
                  <a:srgbClr val="C00000"/>
                </a:solidFill>
              </a:rPr>
              <a:t>Let Understand This Concept With Complex Picture</a:t>
            </a:r>
            <a:endParaRPr lang="en-US" b="1">
              <a:solidFill>
                <a:srgbClr val="C00000"/>
              </a:solidFill>
            </a:endParaRPr>
          </a:p>
        </p:txBody>
      </p:sp>
      <p:sp>
        <p:nvSpPr>
          <p:cNvPr id="6" name="Text Box 5"/>
          <p:cNvSpPr txBox="1"/>
          <p:nvPr/>
        </p:nvSpPr>
        <p:spPr>
          <a:xfrm>
            <a:off x="8144510" y="4261485"/>
            <a:ext cx="3586480" cy="1753235"/>
          </a:xfrm>
          <a:prstGeom prst="rect">
            <a:avLst/>
          </a:prstGeom>
          <a:solidFill>
            <a:schemeClr val="bg2">
              <a:lumMod val="40000"/>
              <a:lumOff val="60000"/>
            </a:schemeClr>
          </a:solidFill>
        </p:spPr>
        <p:txBody>
          <a:bodyPr wrap="square" rtlCol="0">
            <a:spAutoFit/>
          </a:bodyPr>
          <a:p>
            <a:r>
              <a:rPr lang="en-US">
                <a:solidFill>
                  <a:srgbClr val="C00000"/>
                </a:solidFill>
              </a:rPr>
              <a:t>Here 1 is optained after Applied </a:t>
            </a:r>
            <a:endParaRPr lang="en-US">
              <a:solidFill>
                <a:srgbClr val="C00000"/>
              </a:solidFill>
            </a:endParaRPr>
          </a:p>
          <a:p>
            <a:r>
              <a:rPr lang="en-US">
                <a:solidFill>
                  <a:srgbClr val="C00000"/>
                </a:solidFill>
              </a:rPr>
              <a:t>Loopy Filter.</a:t>
            </a:r>
            <a:endParaRPr lang="en-US">
              <a:solidFill>
                <a:srgbClr val="C00000"/>
              </a:solidFill>
            </a:endParaRPr>
          </a:p>
          <a:p>
            <a:endParaRPr lang="en-US">
              <a:solidFill>
                <a:srgbClr val="C00000"/>
              </a:solidFill>
            </a:endParaRPr>
          </a:p>
          <a:p>
            <a:r>
              <a:rPr lang="en-US">
                <a:solidFill>
                  <a:srgbClr val="C00000"/>
                </a:solidFill>
              </a:rPr>
              <a:t>Model Considering... </a:t>
            </a:r>
            <a:endParaRPr lang="en-US">
              <a:solidFill>
                <a:srgbClr val="C00000"/>
              </a:solidFill>
            </a:endParaRPr>
          </a:p>
          <a:p>
            <a:r>
              <a:rPr lang="en-US">
                <a:solidFill>
                  <a:srgbClr val="C00000"/>
                </a:solidFill>
              </a:rPr>
              <a:t>Eyes,Nose and Ears as round in </a:t>
            </a:r>
            <a:endParaRPr lang="en-US">
              <a:solidFill>
                <a:srgbClr val="C00000"/>
              </a:solidFill>
            </a:endParaRPr>
          </a:p>
          <a:p>
            <a:r>
              <a:rPr lang="en-US">
                <a:solidFill>
                  <a:srgbClr val="C00000"/>
                </a:solidFill>
              </a:rPr>
              <a:t>Head Part .</a:t>
            </a:r>
            <a:endParaRPr lang="en-US">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939)"/>
          <p:cNvPicPr>
            <a:picLocks noChangeAspect="1"/>
          </p:cNvPicPr>
          <p:nvPr/>
        </p:nvPicPr>
        <p:blipFill>
          <a:blip r:embed="rId1"/>
          <a:srcRect r="501"/>
          <a:stretch>
            <a:fillRect/>
          </a:stretch>
        </p:blipFill>
        <p:spPr>
          <a:xfrm>
            <a:off x="0" y="-34925"/>
            <a:ext cx="12192635" cy="6892925"/>
          </a:xfrm>
          <a:prstGeom prst="rect">
            <a:avLst/>
          </a:prstGeom>
        </p:spPr>
      </p:pic>
      <p:sp>
        <p:nvSpPr>
          <p:cNvPr id="5" name="Text Box 4"/>
          <p:cNvSpPr txBox="1"/>
          <p:nvPr/>
        </p:nvSpPr>
        <p:spPr>
          <a:xfrm>
            <a:off x="11494135" y="6249670"/>
            <a:ext cx="623570" cy="513715"/>
          </a:xfrm>
          <a:prstGeom prst="rect">
            <a:avLst/>
          </a:prstGeom>
        </p:spPr>
        <p:style>
          <a:lnRef idx="0">
            <a:srgbClr val="FFFFFF"/>
          </a:lnRef>
          <a:fillRef idx="1">
            <a:schemeClr val="accent1"/>
          </a:fillRef>
          <a:effectRef idx="2">
            <a:schemeClr val="accent1"/>
          </a:effectRef>
          <a:fontRef idx="minor">
            <a:schemeClr val="lt1"/>
          </a:fontRef>
        </p:style>
        <p:txBody>
          <a:bodyPr wrap="square" rtlCol="0">
            <a:noAutofit/>
          </a:bodyPr>
          <a:p>
            <a:endParaRPr lang="en-US" sz="1000"/>
          </a:p>
          <a:p>
            <a:r>
              <a:rPr lang="en-US" sz="1000"/>
              <a:t>Result</a:t>
            </a:r>
            <a:endParaRPr lang="en-US" sz="1000"/>
          </a:p>
          <a:p>
            <a:endParaRPr lang="en-US" sz="1000"/>
          </a:p>
        </p:txBody>
      </p:sp>
      <p:sp>
        <p:nvSpPr>
          <p:cNvPr id="6" name="Text Box 5"/>
          <p:cNvSpPr txBox="1"/>
          <p:nvPr/>
        </p:nvSpPr>
        <p:spPr>
          <a:xfrm>
            <a:off x="4465955" y="63500"/>
            <a:ext cx="3683000" cy="368300"/>
          </a:xfrm>
          <a:prstGeom prst="rect">
            <a:avLst/>
          </a:prstGeom>
          <a:solidFill>
            <a:schemeClr val="bg2">
              <a:lumMod val="40000"/>
              <a:lumOff val="60000"/>
            </a:schemeClr>
          </a:solidFill>
        </p:spPr>
        <p:txBody>
          <a:bodyPr wrap="square" rtlCol="0">
            <a:spAutoFit/>
          </a:bodyPr>
          <a:p>
            <a:r>
              <a:rPr lang="en-US" b="1">
                <a:solidFill>
                  <a:srgbClr val="C00000"/>
                </a:solidFill>
              </a:rPr>
              <a:t>Topic III : Analyze The Method</a:t>
            </a:r>
            <a:endParaRPr lang="en-US" b="1">
              <a:solidFill>
                <a:srgbClr val="C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35555" y="727710"/>
            <a:ext cx="6418580" cy="368300"/>
          </a:xfrm>
          <a:prstGeom prst="rect">
            <a:avLst/>
          </a:prstGeom>
          <a:solidFill>
            <a:schemeClr val="bg2">
              <a:lumMod val="40000"/>
              <a:lumOff val="60000"/>
            </a:schemeClr>
          </a:solidFill>
        </p:spPr>
        <p:txBody>
          <a:bodyPr wrap="square" rtlCol="0">
            <a:spAutoFit/>
          </a:bodyPr>
          <a:p>
            <a:r>
              <a:rPr lang="en-US" b="1">
                <a:solidFill>
                  <a:srgbClr val="C00000"/>
                </a:solidFill>
              </a:rPr>
              <a:t>ReLu Function, helps With Making The Model NonLinear</a:t>
            </a:r>
            <a:endParaRPr lang="en-US" b="1">
              <a:solidFill>
                <a:srgbClr val="C00000"/>
              </a:solidFill>
            </a:endParaRPr>
          </a:p>
        </p:txBody>
      </p:sp>
      <p:pic>
        <p:nvPicPr>
          <p:cNvPr id="5" name="Picture 4"/>
          <p:cNvPicPr>
            <a:picLocks noChangeAspect="1"/>
          </p:cNvPicPr>
          <p:nvPr/>
        </p:nvPicPr>
        <p:blipFill>
          <a:blip r:embed="rId1"/>
          <a:srcRect l="5253" t="27911" r="4407" b="24604"/>
          <a:stretch>
            <a:fillRect/>
          </a:stretch>
        </p:blipFill>
        <p:spPr>
          <a:xfrm>
            <a:off x="478790" y="3324225"/>
            <a:ext cx="10958195" cy="3533775"/>
          </a:xfrm>
          <a:prstGeom prst="rect">
            <a:avLst/>
          </a:prstGeom>
        </p:spPr>
      </p:pic>
      <p:sp>
        <p:nvSpPr>
          <p:cNvPr id="6" name="Text Box 5"/>
          <p:cNvSpPr txBox="1"/>
          <p:nvPr/>
        </p:nvSpPr>
        <p:spPr>
          <a:xfrm>
            <a:off x="3214370" y="2266950"/>
            <a:ext cx="6430010" cy="645160"/>
          </a:xfrm>
          <a:prstGeom prst="rect">
            <a:avLst/>
          </a:prstGeom>
          <a:noFill/>
        </p:spPr>
        <p:txBody>
          <a:bodyPr wrap="square" rtlCol="0">
            <a:spAutoFit/>
          </a:bodyPr>
          <a:p>
            <a:r>
              <a:rPr lang="en-US" b="1"/>
              <a:t>Its convert the Negative values to : 0</a:t>
            </a:r>
            <a:endParaRPr lang="en-US" b="1"/>
          </a:p>
          <a:p>
            <a:r>
              <a:rPr lang="en-US" b="1"/>
              <a:t>while positive remain’s  Same</a:t>
            </a:r>
            <a:endParaRPr lang="en-US"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044190" y="434975"/>
            <a:ext cx="5484495" cy="398780"/>
          </a:xfrm>
          <a:prstGeom prst="rect">
            <a:avLst/>
          </a:prstGeom>
          <a:solidFill>
            <a:schemeClr val="bg2">
              <a:lumMod val="40000"/>
              <a:lumOff val="60000"/>
            </a:schemeClr>
          </a:solidFill>
        </p:spPr>
        <p:txBody>
          <a:bodyPr wrap="square" rtlCol="0">
            <a:spAutoFit/>
          </a:bodyPr>
          <a:p>
            <a:r>
              <a:rPr lang="en-US" sz="2000" b="1">
                <a:solidFill>
                  <a:srgbClr val="C00000"/>
                </a:solidFill>
              </a:rPr>
              <a:t>Pooling Layer is used to Reduce the Size </a:t>
            </a:r>
            <a:endParaRPr lang="en-US" sz="2000" b="1">
              <a:solidFill>
                <a:srgbClr val="C00000"/>
              </a:solidFill>
            </a:endParaRPr>
          </a:p>
        </p:txBody>
      </p:sp>
      <p:pic>
        <p:nvPicPr>
          <p:cNvPr id="5" name="Picture 4"/>
          <p:cNvPicPr>
            <a:picLocks noChangeAspect="1"/>
          </p:cNvPicPr>
          <p:nvPr/>
        </p:nvPicPr>
        <p:blipFill>
          <a:blip r:embed="rId1"/>
          <a:srcRect l="8162" t="7593" r="18061" b="6633"/>
          <a:stretch>
            <a:fillRect/>
          </a:stretch>
        </p:blipFill>
        <p:spPr>
          <a:xfrm>
            <a:off x="74295" y="1171575"/>
            <a:ext cx="12192000" cy="5686425"/>
          </a:xfrm>
          <a:prstGeom prst="rect">
            <a:avLst/>
          </a:prstGeom>
        </p:spPr>
      </p:pic>
      <p:sp>
        <p:nvSpPr>
          <p:cNvPr id="7" name="Text Box 6"/>
          <p:cNvSpPr txBox="1"/>
          <p:nvPr/>
        </p:nvSpPr>
        <p:spPr>
          <a:xfrm>
            <a:off x="4763770" y="2294890"/>
            <a:ext cx="4159885" cy="3415030"/>
          </a:xfrm>
          <a:prstGeom prst="rect">
            <a:avLst/>
          </a:prstGeom>
          <a:solidFill>
            <a:schemeClr val="bg2">
              <a:lumMod val="40000"/>
              <a:lumOff val="60000"/>
            </a:schemeClr>
          </a:solidFill>
        </p:spPr>
        <p:txBody>
          <a:bodyPr wrap="square" rtlCol="0">
            <a:spAutoFit/>
          </a:bodyPr>
          <a:p>
            <a:pPr indent="0">
              <a:buFont typeface="Arial" panose="020B0604020202020204" pitchFamily="34" charset="0"/>
              <a:buNone/>
            </a:pPr>
            <a:r>
              <a:rPr lang="en-US" b="1"/>
              <a:t>Here It Took Pair of 4 Points / pixcels</a:t>
            </a: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 In first Four 1 is max </a:t>
            </a:r>
            <a:endParaRPr lang="en-US" b="1"/>
          </a:p>
          <a:p>
            <a:pPr indent="0">
              <a:buFont typeface="Arial" panose="020B0604020202020204" pitchFamily="34" charset="0"/>
              <a:buNone/>
            </a:pPr>
            <a:r>
              <a:rPr lang="en-US" b="1"/>
              <a:t>      then Stride slide by 1</a:t>
            </a: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In next Four points 1 is </a:t>
            </a:r>
            <a:endParaRPr lang="en-US" b="1"/>
          </a:p>
          <a:p>
            <a:pPr indent="0">
              <a:buFont typeface="Arial" panose="020B0604020202020204" pitchFamily="34" charset="0"/>
              <a:buNone/>
            </a:pPr>
            <a:r>
              <a:rPr lang="en-US" b="1"/>
              <a:t>     Max so it would be picked</a:t>
            </a: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Similary for whole Image it </a:t>
            </a:r>
            <a:endParaRPr lang="en-US" b="1"/>
          </a:p>
          <a:p>
            <a:pPr indent="0">
              <a:buFont typeface="Arial" panose="020B0604020202020204" pitchFamily="34" charset="0"/>
              <a:buNone/>
            </a:pPr>
            <a:r>
              <a:rPr lang="en-US" b="1"/>
              <a:t>    applied and Decrease the Size of    </a:t>
            </a:r>
            <a:endParaRPr lang="en-US" b="1"/>
          </a:p>
          <a:p>
            <a:pPr indent="0">
              <a:buFont typeface="Arial" panose="020B0604020202020204" pitchFamily="34" charset="0"/>
              <a:buNone/>
            </a:pPr>
            <a:r>
              <a:rPr lang="en-US" b="1"/>
              <a:t>    image</a:t>
            </a:r>
            <a:endParaRPr 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0"/>
            <a:ext cx="12192635" cy="6858000"/>
          </a:xfrm>
          <a:prstGeom prst="rect">
            <a:avLst/>
          </a:prstGeom>
        </p:spPr>
      </p:pic>
      <p:sp>
        <p:nvSpPr>
          <p:cNvPr id="6" name="Text Box 5"/>
          <p:cNvSpPr txBox="1"/>
          <p:nvPr/>
        </p:nvSpPr>
        <p:spPr>
          <a:xfrm>
            <a:off x="1692275" y="313690"/>
            <a:ext cx="8986520" cy="791210"/>
          </a:xfrm>
          <a:prstGeom prst="rect">
            <a:avLst/>
          </a:prstGeom>
          <a:solidFill>
            <a:schemeClr val="bg2">
              <a:lumMod val="40000"/>
              <a:lumOff val="60000"/>
            </a:schemeClr>
          </a:solidFill>
        </p:spPr>
        <p:txBody>
          <a:bodyPr wrap="square" rtlCol="0">
            <a:noAutofit/>
          </a:bodyPr>
          <a:p>
            <a:r>
              <a:rPr lang="en-US" sz="2000" b="1">
                <a:solidFill>
                  <a:srgbClr val="C00000"/>
                </a:solidFill>
              </a:rPr>
              <a:t>So This is How Complete Convolutional Neural Network Look LIke...</a:t>
            </a:r>
            <a:endParaRPr lang="en-US" sz="2000" b="1">
              <a:solidFill>
                <a:srgbClr val="C00000"/>
              </a:solidFill>
            </a:endParaRPr>
          </a:p>
          <a:p>
            <a:r>
              <a:rPr lang="en-US" sz="2000" b="1">
                <a:solidFill>
                  <a:srgbClr val="C00000"/>
                </a:solidFill>
              </a:rPr>
              <a:t>                        Feature Extraction + Classification</a:t>
            </a:r>
            <a:endParaRPr lang="en-US" sz="2000" b="1">
              <a:solidFill>
                <a:srgbClr val="C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948)"/>
          <p:cNvPicPr>
            <a:picLocks noChangeAspect="1"/>
          </p:cNvPicPr>
          <p:nvPr/>
        </p:nvPicPr>
        <p:blipFill>
          <a:blip r:embed="rId1"/>
          <a:srcRect l="1714" t="2323" r="2035" b="7784"/>
          <a:stretch>
            <a:fillRect/>
          </a:stretch>
        </p:blipFill>
        <p:spPr>
          <a:xfrm>
            <a:off x="-635" y="0"/>
            <a:ext cx="12192635" cy="6679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811145" y="292735"/>
            <a:ext cx="5782310" cy="398780"/>
          </a:xfrm>
          <a:prstGeom prst="rect">
            <a:avLst/>
          </a:prstGeom>
          <a:solidFill>
            <a:schemeClr val="bg2">
              <a:lumMod val="40000"/>
              <a:lumOff val="60000"/>
            </a:schemeClr>
          </a:solidFill>
        </p:spPr>
        <p:txBody>
          <a:bodyPr wrap="square" rtlCol="0">
            <a:spAutoFit/>
          </a:bodyPr>
          <a:p>
            <a:r>
              <a:rPr lang="en-US" sz="2000" b="1">
                <a:solidFill>
                  <a:srgbClr val="C00000"/>
                </a:solidFill>
              </a:rPr>
              <a:t>Topic IV : Intereactive Learning Showcase</a:t>
            </a:r>
            <a:endParaRPr lang="en-US" sz="2000" b="1">
              <a:solidFill>
                <a:srgbClr val="C00000"/>
              </a:solidFill>
            </a:endParaRPr>
          </a:p>
        </p:txBody>
      </p:sp>
      <p:pic>
        <p:nvPicPr>
          <p:cNvPr id="7" name="CNN vide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999230" y="1016000"/>
            <a:ext cx="7949565" cy="4954270"/>
          </a:xfrm>
          <a:prstGeom prst="rect">
            <a:avLst/>
          </a:prstGeom>
        </p:spPr>
      </p:pic>
      <p:sp>
        <p:nvSpPr>
          <p:cNvPr id="8" name="Text Box 7"/>
          <p:cNvSpPr txBox="1"/>
          <p:nvPr/>
        </p:nvSpPr>
        <p:spPr>
          <a:xfrm>
            <a:off x="158750" y="2015490"/>
            <a:ext cx="3385185" cy="3379470"/>
          </a:xfrm>
          <a:prstGeom prst="rect">
            <a:avLst/>
          </a:prstGeom>
          <a:noFill/>
        </p:spPr>
        <p:txBody>
          <a:bodyPr wrap="square" rtlCol="0">
            <a:noAutofit/>
          </a:bodyPr>
          <a:p>
            <a:pPr marL="285750" indent="-285750">
              <a:buFont typeface="Arial" panose="020B0604020202020204" pitchFamily="34" charset="0"/>
              <a:buChar char="•"/>
            </a:pPr>
            <a:r>
              <a:rPr lang="en-US" b="1"/>
              <a:t>CNN Model after Trained  with few Samples Able to Differtiate between me and  toys.</a:t>
            </a:r>
            <a:endParaRPr lang="en-US" b="1"/>
          </a:p>
          <a:p>
            <a:pPr indent="0">
              <a:buFont typeface="Arial" panose="020B0604020202020204" pitchFamily="34" charset="0"/>
              <a:buNone/>
            </a:pPr>
            <a:endParaRPr lang="en-US" b="1"/>
          </a:p>
          <a:p>
            <a:pPr marL="285750" indent="-285750">
              <a:buFont typeface="Arial" panose="020B0604020202020204" pitchFamily="34" charset="0"/>
              <a:buChar char="•"/>
            </a:pPr>
            <a:r>
              <a:rPr lang="en-US" b="1"/>
              <a:t> Capable enough to detect</a:t>
            </a:r>
            <a:endParaRPr lang="en-US" b="1"/>
          </a:p>
          <a:p>
            <a:pPr indent="0">
              <a:buFont typeface="Arial" panose="020B0604020202020204" pitchFamily="34" charset="0"/>
              <a:buNone/>
            </a:pPr>
            <a:r>
              <a:rPr lang="en-US" b="1"/>
              <a:t>      even moving Object with </a:t>
            </a:r>
            <a:endParaRPr lang="en-US" b="1"/>
          </a:p>
          <a:p>
            <a:pPr indent="0">
              <a:buFont typeface="Arial" panose="020B0604020202020204" pitchFamily="34" charset="0"/>
              <a:buNone/>
            </a:pPr>
            <a:r>
              <a:rPr lang="en-US" b="1"/>
              <a:t>     Different Angle’s.</a:t>
            </a:r>
            <a:endParaRPr lang="en-US" b="1"/>
          </a:p>
        </p:txBody>
      </p:sp>
      <p:sp>
        <p:nvSpPr>
          <p:cNvPr id="9" name="Text Box 8"/>
          <p:cNvSpPr txBox="1"/>
          <p:nvPr/>
        </p:nvSpPr>
        <p:spPr>
          <a:xfrm>
            <a:off x="328295" y="5394960"/>
            <a:ext cx="3522980" cy="368300"/>
          </a:xfrm>
          <a:prstGeom prst="rect">
            <a:avLst/>
          </a:prstGeom>
        </p:spPr>
        <p:style>
          <a:lnRef idx="0">
            <a:srgbClr val="FFFFFF"/>
          </a:lnRef>
          <a:fillRef idx="1">
            <a:schemeClr val="accent1"/>
          </a:fillRef>
          <a:effectRef idx="0">
            <a:srgbClr val="FFFFFF"/>
          </a:effectRef>
          <a:fontRef idx="minor">
            <a:schemeClr val="lt1"/>
          </a:fontRef>
        </p:style>
        <p:txBody>
          <a:bodyPr wrap="square" rtlCol="0">
            <a:spAutoFit/>
          </a:bodyPr>
          <a:p>
            <a:r>
              <a:rPr lang="en-US" b="1">
                <a:solidFill>
                  <a:schemeClr val="bg1"/>
                </a:solidFill>
              </a:rPr>
              <a:t>Click on the Video to Play →</a:t>
            </a:r>
            <a:endParaRPr lang="en-US" b="1">
              <a:solidFill>
                <a:schemeClr val="bg1"/>
              </a:solidFill>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reenshot (918)"/>
          <p:cNvPicPr>
            <a:picLocks noChangeAspect="1"/>
          </p:cNvPicPr>
          <p:nvPr/>
        </p:nvPicPr>
        <p:blipFill>
          <a:blip r:embed="rId1"/>
          <a:srcRect l="8037" t="18284" r="9243" b="11901"/>
          <a:stretch>
            <a:fillRect/>
          </a:stretch>
        </p:blipFill>
        <p:spPr>
          <a:xfrm>
            <a:off x="0" y="0"/>
            <a:ext cx="12192000" cy="6083300"/>
          </a:xfrm>
          <a:prstGeom prst="rect">
            <a:avLst/>
          </a:prstGeom>
        </p:spPr>
      </p:pic>
      <p:sp>
        <p:nvSpPr>
          <p:cNvPr id="6" name="Text Box 5"/>
          <p:cNvSpPr txBox="1"/>
          <p:nvPr/>
        </p:nvSpPr>
        <p:spPr>
          <a:xfrm>
            <a:off x="381000" y="6245225"/>
            <a:ext cx="11534140" cy="368300"/>
          </a:xfrm>
          <a:prstGeom prst="rect">
            <a:avLst/>
          </a:prstGeom>
          <a:solidFill>
            <a:schemeClr val="bg2">
              <a:lumMod val="40000"/>
              <a:lumOff val="60000"/>
            </a:schemeClr>
          </a:solidFill>
        </p:spPr>
        <p:txBody>
          <a:bodyPr wrap="square" rtlCol="0">
            <a:spAutoFit/>
          </a:bodyPr>
          <a:p>
            <a:r>
              <a:rPr lang="en-US" b="1">
                <a:solidFill>
                  <a:srgbClr val="C00000"/>
                </a:solidFill>
              </a:rPr>
              <a:t>202 sample Image of Human Being , 155 picture of Toys , Epochs -50 ,  Where as Learning Rate is -0.001</a:t>
            </a:r>
            <a:endParaRPr lang="en-US" b="1">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41775" y="529590"/>
            <a:ext cx="2726055" cy="398780"/>
          </a:xfrm>
          <a:prstGeom prst="rect">
            <a:avLst/>
          </a:prstGeom>
          <a:solidFill>
            <a:schemeClr val="bg2">
              <a:lumMod val="40000"/>
              <a:lumOff val="60000"/>
            </a:schemeClr>
          </a:solidFill>
        </p:spPr>
        <p:txBody>
          <a:bodyPr wrap="square" rtlCol="0">
            <a:spAutoFit/>
          </a:bodyPr>
          <a:p>
            <a:r>
              <a:rPr lang="en-US" sz="2000" b="1">
                <a:solidFill>
                  <a:srgbClr val="C00000"/>
                </a:solidFill>
              </a:rPr>
              <a:t>Part V : Conclusion</a:t>
            </a:r>
            <a:endParaRPr lang="en-US" sz="2000" b="1">
              <a:solidFill>
                <a:srgbClr val="C00000"/>
              </a:solidFill>
            </a:endParaRPr>
          </a:p>
        </p:txBody>
      </p:sp>
      <p:sp>
        <p:nvSpPr>
          <p:cNvPr id="5" name="Text Box 4"/>
          <p:cNvSpPr txBox="1"/>
          <p:nvPr/>
        </p:nvSpPr>
        <p:spPr>
          <a:xfrm>
            <a:off x="753110" y="1353820"/>
            <a:ext cx="10481310" cy="1753235"/>
          </a:xfrm>
          <a:prstGeom prst="rect">
            <a:avLst/>
          </a:prstGeom>
          <a:noFill/>
        </p:spPr>
        <p:txBody>
          <a:bodyPr wrap="square" rtlCol="0">
            <a:noAutofit/>
          </a:bodyPr>
          <a:p>
            <a:r>
              <a:rPr lang="en-US" sz="2400" b="1"/>
              <a:t>In summary, convolutional neural networks (CNNs) offer a groundbreaking approach to image recognition tasks by efficiently extracting features, reducing computational complexity, and achieving robust performance across diverse datasets. Their ability to handle variations in image presentation while mimicking human visual recognition capabilities makes them invaluable tools in the field of artificial intelligence.</a:t>
            </a:r>
            <a:endParaRPr lang="en-US" sz="2400" b="1"/>
          </a:p>
          <a:p>
            <a:endParaRPr lang="en-US" sz="2400" b="1"/>
          </a:p>
          <a:p>
            <a:r>
              <a:rPr lang="en-US" sz="2400" b="1"/>
              <a:t>Regular computers struggle with image variations. Convolutional Neural Networks (CNNs) solve this by automatically learning tiny features (eyes, curves) from images. This allows CNNs to recognize objects despite variations, but requires a lot of computation. That's why CNNs are powerful but complex!.</a:t>
            </a:r>
            <a:endParaRPr lang="en-US" sz="2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038860" y="1874520"/>
            <a:ext cx="8138160" cy="4246245"/>
          </a:xfrm>
          <a:prstGeom prst="rect">
            <a:avLst/>
          </a:prstGeom>
          <a:noFill/>
        </p:spPr>
        <p:txBody>
          <a:bodyPr wrap="square" rtlCol="0">
            <a:spAutoFit/>
          </a:bodyPr>
          <a:p>
            <a:pPr marL="285750" indent="-285750">
              <a:buFont typeface="Arial" panose="020B0604020202020204" pitchFamily="34" charset="0"/>
              <a:buChar char="•"/>
            </a:pPr>
            <a:r>
              <a:rPr lang="en-US" b="1">
                <a:sym typeface="+mn-ea"/>
              </a:rPr>
              <a:t>GCR -SRM PPT’s </a:t>
            </a:r>
            <a:endParaRPr lang="en-US" b="1">
              <a:sym typeface="+mn-ea"/>
            </a:endParaRPr>
          </a:p>
          <a:p>
            <a:pPr marL="285750" indent="-285750">
              <a:buFont typeface="Arial" panose="020B0604020202020204" pitchFamily="34" charset="0"/>
              <a:buChar char="•"/>
            </a:pPr>
            <a:endParaRPr lang="en-US" b="1">
              <a:sym typeface="+mn-ea"/>
            </a:endParaRPr>
          </a:p>
          <a:p>
            <a:pPr marL="285750" indent="-285750">
              <a:buFont typeface="Arial" panose="020B0604020202020204" pitchFamily="34" charset="0"/>
              <a:buChar char="•"/>
            </a:pPr>
            <a:r>
              <a:rPr lang="en-US" b="1">
                <a:sym typeface="+mn-ea"/>
              </a:rPr>
              <a:t>S.N.Sivanandan, S.N.Deepa,  Principles of Soft Computing, 3 edition , Wiley Publications</a:t>
            </a:r>
            <a:endParaRPr lang="en-US" b="1">
              <a:sym typeface="+mn-ea"/>
            </a:endParaRPr>
          </a:p>
          <a:p>
            <a:pPr marL="285750" indent="-285750">
              <a:buFont typeface="Arial" panose="020B0604020202020204" pitchFamily="34" charset="0"/>
              <a:buChar char="•"/>
            </a:pPr>
            <a:endParaRPr lang="en-US" b="1">
              <a:sym typeface="+mn-ea"/>
            </a:endParaRPr>
          </a:p>
          <a:p>
            <a:pPr marL="285750" indent="-285750">
              <a:buFont typeface="Arial" panose="020B0604020202020204" pitchFamily="34" charset="0"/>
              <a:buChar char="•"/>
            </a:pPr>
            <a:r>
              <a:rPr lang="en-US" b="1">
                <a:sym typeface="+mn-ea"/>
              </a:rPr>
              <a:t>Visualizing CNNs and their Filters [Blog] (Distill.pub):  https://distill.pub/</a:t>
            </a:r>
            <a:br>
              <a:rPr lang="en-US" b="1">
                <a:sym typeface="+mn-ea"/>
              </a:rPr>
            </a:br>
            <a:br>
              <a:rPr lang="en-US" b="1">
                <a:sym typeface="+mn-ea"/>
              </a:rPr>
            </a:br>
            <a:r>
              <a:rPr lang="en-US" b="1">
                <a:sym typeface="+mn-ea"/>
              </a:rPr>
              <a:t>Deeplearning.ai - Convolutional Neural Networks [Website]: https://www.coursera.org/learn/convolutional-neural-networks</a:t>
            </a:r>
            <a:br>
              <a:rPr lang="en-US" b="1">
                <a:sym typeface="+mn-ea"/>
              </a:rPr>
            </a:br>
            <a:br>
              <a:rPr lang="en-US" b="1">
                <a:sym typeface="+mn-ea"/>
              </a:rPr>
            </a:br>
            <a:r>
              <a:rPr lang="en-US" b="1">
                <a:sym typeface="+mn-ea"/>
              </a:rPr>
              <a:t>https://cs231n.stanford.edu/2021/slides/2021/lecture_5.pdf</a:t>
            </a:r>
            <a:br>
              <a:rPr lang="en-US" b="1">
                <a:sym typeface="+mn-ea"/>
              </a:rPr>
            </a:br>
            <a:br>
              <a:rPr lang="en-US" b="1">
                <a:sym typeface="+mn-ea"/>
              </a:rPr>
            </a:br>
            <a:r>
              <a:rPr lang="en-US" b="1">
                <a:sym typeface="+mn-ea"/>
              </a:rPr>
              <a:t>https://youtu.be/zfiSAzpy9NM?si=oDumUzPityniQWg-</a:t>
            </a:r>
            <a:endParaRPr lang="en-US" b="1"/>
          </a:p>
          <a:p>
            <a:pPr marL="285750" indent="-285750">
              <a:buFont typeface="Arial" panose="020B0604020202020204" pitchFamily="34" charset="0"/>
              <a:buChar char="•"/>
            </a:pPr>
            <a:endParaRPr lang="en-US" b="1"/>
          </a:p>
        </p:txBody>
      </p:sp>
      <p:sp>
        <p:nvSpPr>
          <p:cNvPr id="6" name="Text Box 5"/>
          <p:cNvSpPr txBox="1"/>
          <p:nvPr/>
        </p:nvSpPr>
        <p:spPr>
          <a:xfrm>
            <a:off x="2949575" y="791845"/>
            <a:ext cx="2854325" cy="460375"/>
          </a:xfrm>
          <a:prstGeom prst="rect">
            <a:avLst/>
          </a:prstGeom>
          <a:solidFill>
            <a:schemeClr val="bg2">
              <a:lumMod val="40000"/>
              <a:lumOff val="60000"/>
            </a:schemeClr>
          </a:solidFill>
        </p:spPr>
        <p:txBody>
          <a:bodyPr wrap="square" rtlCol="0">
            <a:spAutoFit/>
          </a:bodyPr>
          <a:p>
            <a:r>
              <a:rPr lang="en-US" sz="2400" b="1">
                <a:solidFill>
                  <a:srgbClr val="C00000"/>
                </a:solidFill>
              </a:rPr>
              <a:t>References</a:t>
            </a:r>
            <a:endParaRPr lang="en-US" sz="2400" b="1">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839470" y="1174115"/>
            <a:ext cx="6240780" cy="706755"/>
          </a:xfrm>
          <a:prstGeom prst="rect">
            <a:avLst/>
          </a:prstGeom>
          <a:solidFill>
            <a:schemeClr val="tx1">
              <a:lumMod val="50000"/>
              <a:lumOff val="50000"/>
            </a:schemeClr>
          </a:solidFill>
        </p:spPr>
        <p:txBody>
          <a:bodyPr wrap="square" rtlCol="0">
            <a:spAutoFit/>
          </a:bodyPr>
          <a:p>
            <a:r>
              <a:rPr lang="en-US" sz="4000" b="1">
                <a:solidFill>
                  <a:srgbClr val="FFFF00"/>
                </a:solidFill>
              </a:rPr>
              <a:t>Table of Contents</a:t>
            </a:r>
            <a:endParaRPr lang="en-US" sz="4000" b="1">
              <a:solidFill>
                <a:srgbClr val="FFFF00"/>
              </a:solidFill>
            </a:endParaRPr>
          </a:p>
        </p:txBody>
      </p:sp>
      <p:sp>
        <p:nvSpPr>
          <p:cNvPr id="7" name="Text Box 6"/>
          <p:cNvSpPr txBox="1"/>
          <p:nvPr/>
        </p:nvSpPr>
        <p:spPr>
          <a:xfrm>
            <a:off x="613410" y="2906395"/>
            <a:ext cx="6693535" cy="2765425"/>
          </a:xfrm>
          <a:prstGeom prst="rect">
            <a:avLst/>
          </a:prstGeom>
          <a:noFill/>
        </p:spPr>
        <p:txBody>
          <a:bodyPr wrap="square" rtlCol="0" anchor="t">
            <a:noAutofit/>
          </a:bodyPr>
          <a:p>
            <a:r>
              <a:rPr lang="en-US" sz="2800" b="1">
                <a:solidFill>
                  <a:srgbClr val="FF0000"/>
                </a:solidFill>
              </a:rPr>
              <a:t>Section</a:t>
            </a:r>
            <a:r>
              <a:rPr lang="en-US" sz="2800"/>
              <a:t>	</a:t>
            </a:r>
            <a:r>
              <a:rPr lang="en-US" sz="2800" b="1">
                <a:solidFill>
                  <a:srgbClr val="00B050"/>
                </a:solidFill>
              </a:rPr>
              <a:t>Description</a:t>
            </a:r>
            <a:endParaRPr lang="en-US" sz="2800"/>
          </a:p>
          <a:p>
            <a:r>
              <a:rPr lang="en-US" sz="2800"/>
              <a:t>Part I 	Introduction</a:t>
            </a:r>
            <a:endParaRPr lang="en-US" sz="2800"/>
          </a:p>
          <a:p>
            <a:r>
              <a:rPr lang="en-US" sz="2800"/>
              <a:t>Part II	Understanding the Topic</a:t>
            </a:r>
            <a:endParaRPr lang="en-US" sz="2800"/>
          </a:p>
          <a:p>
            <a:r>
              <a:rPr lang="en-US" sz="2800">
                <a:sym typeface="+mn-ea"/>
              </a:rPr>
              <a:t>Part III	Analyze the Method</a:t>
            </a:r>
            <a:endParaRPr lang="en-US" sz="2800"/>
          </a:p>
          <a:p>
            <a:r>
              <a:rPr lang="en-US" sz="2800"/>
              <a:t>Part IV	</a:t>
            </a:r>
            <a:r>
              <a:rPr lang="en-US" sz="2800">
                <a:sym typeface="+mn-ea"/>
              </a:rPr>
              <a:t>Design </a:t>
            </a:r>
            <a:r>
              <a:rPr lang="en-US" sz="2800"/>
              <a:t>Interactive Learning </a:t>
            </a:r>
            <a:endParaRPr lang="en-US" sz="2800"/>
          </a:p>
          <a:p>
            <a:r>
              <a:rPr lang="en-US" sz="2800"/>
              <a:t>Part V	Conclusion</a:t>
            </a:r>
            <a:endParaRPr 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32410" y="229235"/>
            <a:ext cx="10293350" cy="5721985"/>
          </a:xfrm>
          <a:prstGeom prst="rect">
            <a:avLst/>
          </a:prstGeom>
          <a:noFill/>
        </p:spPr>
        <p:txBody>
          <a:bodyPr wrap="square" rtlCol="0">
            <a:noAutofit/>
          </a:bodyPr>
          <a:p>
            <a:r>
              <a:rPr lang="en-US" sz="1000"/>
              <a:t>from keras.models import load_model  # TensorFlow is required for Keras to work</a:t>
            </a:r>
            <a:endParaRPr lang="en-US" sz="1000"/>
          </a:p>
          <a:p>
            <a:r>
              <a:rPr lang="en-US" sz="1000"/>
              <a:t>from PIL import Image, ImageOps  # Install pillow instead of PIL</a:t>
            </a:r>
            <a:endParaRPr lang="en-US" sz="1000"/>
          </a:p>
          <a:p>
            <a:r>
              <a:rPr lang="en-US" sz="1000"/>
              <a:t>import numpy as np</a:t>
            </a:r>
            <a:endParaRPr lang="en-US" sz="1000"/>
          </a:p>
          <a:p>
            <a:endParaRPr lang="en-US" sz="1000"/>
          </a:p>
          <a:p>
            <a:r>
              <a:rPr lang="en-US" sz="1000"/>
              <a:t># Disable scientific notation for clarity</a:t>
            </a:r>
            <a:endParaRPr lang="en-US" sz="1000"/>
          </a:p>
          <a:p>
            <a:r>
              <a:rPr lang="en-US" sz="1000"/>
              <a:t>np.set_printoptions(suppress=True)</a:t>
            </a:r>
            <a:endParaRPr lang="en-US" sz="1000"/>
          </a:p>
          <a:p>
            <a:endParaRPr lang="en-US" sz="1000"/>
          </a:p>
          <a:p>
            <a:r>
              <a:rPr lang="en-US" sz="1000"/>
              <a:t># Load the model</a:t>
            </a:r>
            <a:endParaRPr lang="en-US" sz="1000"/>
          </a:p>
          <a:p>
            <a:r>
              <a:rPr lang="en-US" sz="1000"/>
              <a:t>model = load_model("keras_Model.h5", compile=False)</a:t>
            </a:r>
            <a:endParaRPr lang="en-US" sz="1000"/>
          </a:p>
          <a:p>
            <a:endParaRPr lang="en-US" sz="1000"/>
          </a:p>
          <a:p>
            <a:r>
              <a:rPr lang="en-US" sz="1000"/>
              <a:t># Load the labels</a:t>
            </a:r>
            <a:endParaRPr lang="en-US" sz="1000"/>
          </a:p>
          <a:p>
            <a:r>
              <a:rPr lang="en-US" sz="1000"/>
              <a:t>class_names = open("labels.txt", "r").readlines()</a:t>
            </a:r>
            <a:endParaRPr lang="en-US" sz="1000"/>
          </a:p>
          <a:p>
            <a:endParaRPr lang="en-US" sz="1000"/>
          </a:p>
          <a:p>
            <a:r>
              <a:rPr lang="en-US" sz="1000"/>
              <a:t># Create the array of the right shape to feed into the keras model</a:t>
            </a:r>
            <a:endParaRPr lang="en-US" sz="1000"/>
          </a:p>
          <a:p>
            <a:r>
              <a:rPr lang="en-US" sz="1000"/>
              <a:t># The 'length' or number of images you can put into the array is</a:t>
            </a:r>
            <a:endParaRPr lang="en-US" sz="1000"/>
          </a:p>
          <a:p>
            <a:r>
              <a:rPr lang="en-US" sz="1000"/>
              <a:t># determined by the first position in the shape tuple, in this case 1</a:t>
            </a:r>
            <a:endParaRPr lang="en-US" sz="1000"/>
          </a:p>
          <a:p>
            <a:r>
              <a:rPr lang="en-US" sz="1000"/>
              <a:t>data = np.ndarray(shape=(1, 224, 224, 3), dtype=np.float32)</a:t>
            </a:r>
            <a:endParaRPr lang="en-US" sz="1000"/>
          </a:p>
          <a:p>
            <a:endParaRPr lang="en-US" sz="1000"/>
          </a:p>
          <a:p>
            <a:r>
              <a:rPr lang="en-US" sz="1000"/>
              <a:t># Replace this with the path to your image</a:t>
            </a:r>
            <a:endParaRPr lang="en-US" sz="1000"/>
          </a:p>
          <a:p>
            <a:r>
              <a:rPr lang="en-US" sz="1000"/>
              <a:t>image = Image.open("&lt;IMAGE_PATH&gt;").convert("RGB")</a:t>
            </a:r>
            <a:endParaRPr lang="en-US" sz="1000"/>
          </a:p>
          <a:p>
            <a:endParaRPr lang="en-US" sz="1000"/>
          </a:p>
          <a:p>
            <a:r>
              <a:rPr lang="en-US" sz="1000"/>
              <a:t># resizing the image to be at least 224x224 and then cropping from the center</a:t>
            </a:r>
            <a:endParaRPr lang="en-US" sz="1000"/>
          </a:p>
          <a:p>
            <a:r>
              <a:rPr lang="en-US" sz="1000"/>
              <a:t>size = (224, 224)</a:t>
            </a:r>
            <a:endParaRPr lang="en-US" sz="1000"/>
          </a:p>
          <a:p>
            <a:r>
              <a:rPr lang="en-US" sz="1000"/>
              <a:t>image = ImageOps.fit(image, size, Image.Resampling.LANCZOS)</a:t>
            </a:r>
            <a:endParaRPr lang="en-US" sz="1000"/>
          </a:p>
          <a:p>
            <a:endParaRPr lang="en-US" sz="1000"/>
          </a:p>
          <a:p>
            <a:r>
              <a:rPr lang="en-US" sz="1000"/>
              <a:t># turn the image into a numpy array</a:t>
            </a:r>
            <a:endParaRPr lang="en-US" sz="1000"/>
          </a:p>
          <a:p>
            <a:r>
              <a:rPr lang="en-US" sz="1000"/>
              <a:t>image_array = np.asarray(image)</a:t>
            </a:r>
            <a:endParaRPr lang="en-US" sz="1000"/>
          </a:p>
          <a:p>
            <a:endParaRPr lang="en-US" sz="1000"/>
          </a:p>
          <a:p>
            <a:r>
              <a:rPr lang="en-US" sz="1000"/>
              <a:t># Normalize the image</a:t>
            </a:r>
            <a:endParaRPr lang="en-US" sz="1000"/>
          </a:p>
          <a:p>
            <a:r>
              <a:rPr lang="en-US" sz="1000"/>
              <a:t>normalized_image_array = (image_array.astype(np.float32) / 127.5) - 1</a:t>
            </a:r>
            <a:endParaRPr lang="en-US" sz="1000"/>
          </a:p>
          <a:p>
            <a:endParaRPr lang="en-US" sz="1000"/>
          </a:p>
          <a:p>
            <a:r>
              <a:rPr lang="en-US" sz="1000"/>
              <a:t># Load the image into the array</a:t>
            </a:r>
            <a:endParaRPr lang="en-US" sz="1000"/>
          </a:p>
          <a:p>
            <a:r>
              <a:rPr lang="en-US" sz="1000"/>
              <a:t>data[0] = normalized_image_array</a:t>
            </a:r>
            <a:endParaRPr lang="en-US" sz="1000"/>
          </a:p>
          <a:p>
            <a:endParaRPr lang="en-US" sz="1000"/>
          </a:p>
          <a:p>
            <a:r>
              <a:rPr lang="en-US" sz="1000"/>
              <a:t># Predicts the model</a:t>
            </a:r>
            <a:endParaRPr lang="en-US" sz="1000"/>
          </a:p>
          <a:p>
            <a:r>
              <a:rPr lang="en-US" sz="1000"/>
              <a:t>prediction = model.predict(data)</a:t>
            </a:r>
            <a:endParaRPr lang="en-US" sz="1000"/>
          </a:p>
          <a:p>
            <a:r>
              <a:rPr lang="en-US" sz="1000"/>
              <a:t>index = np.argmax(prediction)</a:t>
            </a:r>
            <a:endParaRPr lang="en-US" sz="1000"/>
          </a:p>
          <a:p>
            <a:r>
              <a:rPr lang="en-US" sz="1000"/>
              <a:t>class_name = class_names[index]</a:t>
            </a:r>
            <a:endParaRPr lang="en-US" sz="1000"/>
          </a:p>
          <a:p>
            <a:r>
              <a:rPr lang="en-US" sz="1000"/>
              <a:t>confidence_score = prediction[0][index]</a:t>
            </a:r>
            <a:endParaRPr lang="en-US" sz="1000"/>
          </a:p>
          <a:p>
            <a:endParaRPr lang="en-US" sz="1000"/>
          </a:p>
          <a:p>
            <a:r>
              <a:rPr lang="en-US" sz="1000"/>
              <a:t># Print prediction and confidence score</a:t>
            </a:r>
            <a:endParaRPr lang="en-US" sz="1000"/>
          </a:p>
          <a:p>
            <a:r>
              <a:rPr lang="en-US" sz="1000"/>
              <a:t>print("Class:", class_name[2:], end="")</a:t>
            </a:r>
            <a:endParaRPr lang="en-US" sz="1000"/>
          </a:p>
          <a:p>
            <a:r>
              <a:rPr lang="en-US" sz="1000"/>
              <a:t>print("Confidence Score:", confidence_score)</a:t>
            </a:r>
            <a:endParaRPr lang="en-US" sz="1000"/>
          </a:p>
        </p:txBody>
      </p:sp>
      <p:sp>
        <p:nvSpPr>
          <p:cNvPr id="5" name="Text Box 4"/>
          <p:cNvSpPr txBox="1"/>
          <p:nvPr/>
        </p:nvSpPr>
        <p:spPr>
          <a:xfrm>
            <a:off x="6386195" y="791210"/>
            <a:ext cx="2440305" cy="460375"/>
          </a:xfrm>
          <a:prstGeom prst="rect">
            <a:avLst/>
          </a:prstGeom>
          <a:solidFill>
            <a:schemeClr val="bg2">
              <a:lumMod val="40000"/>
              <a:lumOff val="60000"/>
            </a:schemeClr>
          </a:solidFill>
        </p:spPr>
        <p:txBody>
          <a:bodyPr wrap="square" rtlCol="0">
            <a:spAutoFit/>
          </a:bodyPr>
          <a:p>
            <a:r>
              <a:rPr lang="en-US" sz="2400" b="1">
                <a:solidFill>
                  <a:srgbClr val="C00000"/>
                </a:solidFill>
              </a:rPr>
              <a:t>Source Code</a:t>
            </a:r>
            <a:endParaRPr lang="en-US" sz="2400" b="1">
              <a:solidFill>
                <a:srgbClr val="C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1174750"/>
            <a:ext cx="10972800" cy="2427605"/>
          </a:xfrm>
        </p:spPr>
        <p:txBody>
          <a:bodyPr/>
          <a:p>
            <a:pPr marL="0" indent="0">
              <a:buNone/>
            </a:pPr>
            <a:r>
              <a:rPr lang="en-US"/>
              <a:t>ZIP File , Source Code and Presentation Uploded on GCR </a:t>
            </a:r>
            <a:endParaRPr lang="en-US"/>
          </a:p>
          <a:p>
            <a:pPr marL="0" indent="0">
              <a:buNone/>
            </a:pPr>
            <a:r>
              <a:rPr lang="en-US"/>
              <a:t>and Github.</a:t>
            </a:r>
            <a:endParaRPr lang="en-US"/>
          </a:p>
          <a:p>
            <a:pPr marL="0" indent="0">
              <a:buNone/>
            </a:pPr>
            <a:endParaRPr lang="en-US"/>
          </a:p>
          <a:p>
            <a:pPr marL="0" indent="0">
              <a:buNone/>
            </a:pPr>
            <a:endParaRPr lang="en-US"/>
          </a:p>
          <a:p>
            <a:pPr marL="0" indent="0">
              <a:buNone/>
            </a:pPr>
            <a:r>
              <a:rPr lang="en-US" sz="2400" b="1"/>
              <a:t>Github link</a:t>
            </a:r>
            <a:r>
              <a:rPr lang="en-US" sz="2400"/>
              <a:t> - https://github.com/kk8873</a:t>
            </a:r>
            <a:endParaRPr lang="en-US" sz="2400"/>
          </a:p>
          <a:p>
            <a:pPr marL="0" indent="0">
              <a:buNone/>
            </a:pPr>
            <a:r>
              <a:rPr lang="en-US" sz="2400"/>
              <a:t>                      </a:t>
            </a:r>
            <a:endParaRPr lang="en-US" sz="2400"/>
          </a:p>
        </p:txBody>
      </p:sp>
      <p:sp>
        <p:nvSpPr>
          <p:cNvPr id="4" name="Text Box 3"/>
          <p:cNvSpPr txBox="1"/>
          <p:nvPr/>
        </p:nvSpPr>
        <p:spPr>
          <a:xfrm>
            <a:off x="3956685" y="4759960"/>
            <a:ext cx="3597275" cy="398780"/>
          </a:xfrm>
          <a:prstGeom prst="rect">
            <a:avLst/>
          </a:prstGeom>
        </p:spPr>
        <p:style>
          <a:lnRef idx="0">
            <a:srgbClr val="FFFFFF"/>
          </a:lnRef>
          <a:fillRef idx="3">
            <a:schemeClr val="accent1"/>
          </a:fillRef>
          <a:effectRef idx="0">
            <a:srgbClr val="FFFFFF"/>
          </a:effectRef>
          <a:fontRef idx="minor">
            <a:schemeClr val="lt1"/>
          </a:fontRef>
        </p:style>
        <p:txBody>
          <a:bodyPr wrap="square" rtlCol="0">
            <a:spAutoFit/>
          </a:bodyPr>
          <a:p>
            <a:r>
              <a:rPr lang="en-US" sz="2000">
                <a:latin typeface="Arial Black" panose="020B0A04020102020204" charset="0"/>
                <a:cs typeface="Arial Black" panose="020B0A04020102020204" charset="0"/>
              </a:rPr>
              <a:t>             Thankyou</a:t>
            </a:r>
            <a:endParaRPr lang="en-US" sz="2000">
              <a:latin typeface="Arial Black" panose="020B0A04020102020204" charset="0"/>
              <a:cs typeface="Arial Black" panose="020B0A040201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91000" y="349250"/>
            <a:ext cx="2594610" cy="460375"/>
          </a:xfrm>
          <a:prstGeom prst="rect">
            <a:avLst/>
          </a:prstGeom>
          <a:solidFill>
            <a:schemeClr val="tx1">
              <a:lumMod val="50000"/>
              <a:lumOff val="50000"/>
            </a:schemeClr>
          </a:solidFill>
        </p:spPr>
        <p:txBody>
          <a:bodyPr wrap="square" rtlCol="0">
            <a:spAutoFit/>
          </a:bodyPr>
          <a:p>
            <a:r>
              <a:rPr lang="en-US" sz="2400" b="1">
                <a:solidFill>
                  <a:srgbClr val="FFFF00"/>
                </a:solidFill>
              </a:rPr>
              <a:t>Introduction</a:t>
            </a:r>
            <a:endParaRPr lang="en-US" sz="2400" b="1">
              <a:solidFill>
                <a:srgbClr val="FFFF00"/>
              </a:solidFill>
            </a:endParaRPr>
          </a:p>
        </p:txBody>
      </p:sp>
      <p:sp>
        <p:nvSpPr>
          <p:cNvPr id="5" name="Text Box 4"/>
          <p:cNvSpPr txBox="1"/>
          <p:nvPr/>
        </p:nvSpPr>
        <p:spPr>
          <a:xfrm>
            <a:off x="766445" y="1099185"/>
            <a:ext cx="9703435" cy="922020"/>
          </a:xfrm>
          <a:prstGeom prst="rect">
            <a:avLst/>
          </a:prstGeom>
          <a:noFill/>
        </p:spPr>
        <p:txBody>
          <a:bodyPr wrap="square" rtlCol="0">
            <a:spAutoFit/>
          </a:bodyPr>
          <a:p>
            <a:r>
              <a:rPr lang="en-US" b="1"/>
              <a:t>Imagine you're teaching a friend how to recognize handwritten digits. You show them a picture of a messy "9" and explain its key features: the curved line at the top and the straight line coming down.</a:t>
            </a:r>
            <a:endParaRPr lang="en-US" b="1"/>
          </a:p>
        </p:txBody>
      </p:sp>
      <p:sp>
        <p:nvSpPr>
          <p:cNvPr id="7" name="Text Box 6"/>
          <p:cNvSpPr txBox="1"/>
          <p:nvPr/>
        </p:nvSpPr>
        <p:spPr>
          <a:xfrm>
            <a:off x="641350" y="2506980"/>
            <a:ext cx="10637520" cy="922020"/>
          </a:xfrm>
          <a:prstGeom prst="rect">
            <a:avLst/>
          </a:prstGeom>
          <a:noFill/>
        </p:spPr>
        <p:txBody>
          <a:bodyPr wrap="square" rtlCol="0">
            <a:spAutoFit/>
          </a:bodyPr>
          <a:p>
            <a:r>
              <a:rPr lang="en-US" b="1">
                <a:solidFill>
                  <a:srgbClr val="C00000"/>
                </a:solidFill>
              </a:rPr>
              <a:t>how does a computer do this?</a:t>
            </a:r>
            <a:r>
              <a:rPr lang="en-US"/>
              <a:t> </a:t>
            </a:r>
            <a:r>
              <a:rPr lang="en-US" b="1"/>
              <a:t>Traditionally, it would need very specific instructions to identify each pixel (tiny building block) in the image. This is like giving your friend a giant grid with instructions to check for a specific pattern of black and white squares everywhere.</a:t>
            </a:r>
            <a:endParaRPr lang="en-US" b="1"/>
          </a:p>
        </p:txBody>
      </p:sp>
      <p:pic>
        <p:nvPicPr>
          <p:cNvPr id="9" name="Picture 8"/>
          <p:cNvPicPr>
            <a:picLocks noChangeAspect="1"/>
          </p:cNvPicPr>
          <p:nvPr/>
        </p:nvPicPr>
        <p:blipFill>
          <a:blip r:embed="rId1"/>
          <a:srcRect l="7516" t="35243" r="13776" b="20959"/>
          <a:stretch>
            <a:fillRect/>
          </a:stretch>
        </p:blipFill>
        <p:spPr>
          <a:xfrm>
            <a:off x="1412240" y="4173220"/>
            <a:ext cx="8576945" cy="26847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57605" y="1185545"/>
            <a:ext cx="9876155" cy="922020"/>
          </a:xfrm>
          <a:prstGeom prst="rect">
            <a:avLst/>
          </a:prstGeom>
          <a:noFill/>
        </p:spPr>
        <p:txBody>
          <a:bodyPr wrap="square" rtlCol="0">
            <a:spAutoFit/>
          </a:bodyPr>
          <a:p>
            <a:r>
              <a:rPr lang="en-US" b="1">
                <a:solidFill>
                  <a:srgbClr val="C00000"/>
                </a:solidFill>
              </a:rPr>
              <a:t>The problem? </a:t>
            </a:r>
            <a:r>
              <a:rPr lang="en-US" b="1"/>
              <a:t> Handwritten digits can be messy! A slight slant or shift can throw off the whole grid system. The computer wouldn't recognize the "9"  because the exact pattern it was looking for wouldn't be there.</a:t>
            </a:r>
            <a:endParaRPr lang="en-US" b="1"/>
          </a:p>
        </p:txBody>
      </p:sp>
      <p:pic>
        <p:nvPicPr>
          <p:cNvPr id="5" name="Picture 4" descr="Screenshot (928)"/>
          <p:cNvPicPr>
            <a:picLocks noChangeAspect="1"/>
          </p:cNvPicPr>
          <p:nvPr/>
        </p:nvPicPr>
        <p:blipFill>
          <a:blip r:embed="rId1"/>
          <a:srcRect l="1649" t="3774" r="4014" b="12409"/>
          <a:stretch>
            <a:fillRect/>
          </a:stretch>
        </p:blipFill>
        <p:spPr>
          <a:xfrm>
            <a:off x="6644005" y="3038475"/>
            <a:ext cx="4987290" cy="3639185"/>
          </a:xfrm>
          <a:prstGeom prst="rect">
            <a:avLst/>
          </a:prstGeom>
        </p:spPr>
      </p:pic>
      <p:pic>
        <p:nvPicPr>
          <p:cNvPr id="8" name="Picture 7" descr="Screenshot (927)"/>
          <p:cNvPicPr>
            <a:picLocks noChangeAspect="1"/>
          </p:cNvPicPr>
          <p:nvPr/>
        </p:nvPicPr>
        <p:blipFill>
          <a:blip r:embed="rId2"/>
          <a:srcRect l="6148" t="-23" r="2544" b="17353"/>
          <a:stretch>
            <a:fillRect/>
          </a:stretch>
        </p:blipFill>
        <p:spPr>
          <a:xfrm>
            <a:off x="515620" y="3037840"/>
            <a:ext cx="5974080" cy="35090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92405" y="554990"/>
            <a:ext cx="8681085" cy="1753235"/>
          </a:xfrm>
          <a:prstGeom prst="rect">
            <a:avLst/>
          </a:prstGeom>
          <a:noFill/>
        </p:spPr>
        <p:txBody>
          <a:bodyPr wrap="square" rtlCol="0">
            <a:spAutoFit/>
          </a:bodyPr>
          <a:p>
            <a:r>
              <a:rPr lang="en-US" b="1">
                <a:solidFill>
                  <a:srgbClr val="C00000"/>
                </a:solidFill>
                <a:highlight>
                  <a:srgbClr val="C0C0C0"/>
                </a:highlight>
                <a:latin typeface="Arial Black" panose="020B0A04020102020204" charset="0"/>
                <a:cs typeface="Arial Black" panose="020B0A04020102020204" charset="0"/>
              </a:rPr>
              <a:t>Here's where CNNs come in!</a:t>
            </a:r>
            <a:endParaRPr lang="en-US" b="1">
              <a:solidFill>
                <a:srgbClr val="C00000"/>
              </a:solidFill>
              <a:highlight>
                <a:srgbClr val="C0C0C0"/>
              </a:highlight>
              <a:latin typeface="Arial Black" panose="020B0A04020102020204" charset="0"/>
              <a:cs typeface="Arial Black" panose="020B0A04020102020204" charset="0"/>
            </a:endParaRPr>
          </a:p>
          <a:p>
            <a:r>
              <a:rPr lang="en-US" b="1"/>
              <a:t>Instead of a giant grid, CNNs use small filters that slide across the image, looking for specific patterns like curves, lines, and corners.</a:t>
            </a:r>
            <a:endParaRPr lang="en-US" b="1"/>
          </a:p>
          <a:p>
            <a:endParaRPr lang="en-US" b="1"/>
          </a:p>
          <a:p>
            <a:r>
              <a:rPr lang="en-US" b="1"/>
              <a:t>If Computer use ANN model (Grid/block) for large Image it’s Not Suitable - That nearly 24 million hidden layers! </a:t>
            </a:r>
            <a:endParaRPr lang="en-US" b="1"/>
          </a:p>
        </p:txBody>
      </p:sp>
      <p:pic>
        <p:nvPicPr>
          <p:cNvPr id="5" name="Picture 4" descr="Screenshot (930)"/>
          <p:cNvPicPr>
            <a:picLocks noChangeAspect="1"/>
          </p:cNvPicPr>
          <p:nvPr/>
        </p:nvPicPr>
        <p:blipFill>
          <a:blip r:embed="rId1"/>
          <a:srcRect l="1578" t="22213" r="2932" b="21667"/>
          <a:stretch>
            <a:fillRect/>
          </a:stretch>
        </p:blipFill>
        <p:spPr>
          <a:xfrm>
            <a:off x="192405" y="2700655"/>
            <a:ext cx="11642090" cy="3848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33445" y="643255"/>
            <a:ext cx="5046345" cy="460375"/>
          </a:xfrm>
          <a:prstGeom prst="rect">
            <a:avLst/>
          </a:prstGeom>
          <a:solidFill>
            <a:schemeClr val="bg2">
              <a:lumMod val="40000"/>
              <a:lumOff val="60000"/>
            </a:schemeClr>
          </a:solidFill>
        </p:spPr>
        <p:txBody>
          <a:bodyPr wrap="square" rtlCol="0">
            <a:spAutoFit/>
          </a:bodyPr>
          <a:p>
            <a:r>
              <a:rPr lang="en-US" sz="2400" b="1">
                <a:solidFill>
                  <a:srgbClr val="C00000"/>
                </a:solidFill>
              </a:rPr>
              <a:t>Part II : Understanding The Topic</a:t>
            </a:r>
            <a:endParaRPr lang="en-US" sz="2400" b="1">
              <a:solidFill>
                <a:srgbClr val="C00000"/>
              </a:solidFill>
            </a:endParaRPr>
          </a:p>
        </p:txBody>
      </p:sp>
      <p:pic>
        <p:nvPicPr>
          <p:cNvPr id="6" name="Picture 5" descr="Screenshot (931)"/>
          <p:cNvPicPr>
            <a:picLocks noChangeAspect="1"/>
          </p:cNvPicPr>
          <p:nvPr/>
        </p:nvPicPr>
        <p:blipFill>
          <a:blip r:embed="rId1"/>
          <a:srcRect l="3240" t="6602" r="6094" b="36435"/>
          <a:stretch>
            <a:fillRect/>
          </a:stretch>
        </p:blipFill>
        <p:spPr>
          <a:xfrm>
            <a:off x="1235075" y="1673225"/>
            <a:ext cx="9530715" cy="3683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ext Box 3"/>
          <p:cNvSpPr txBox="1"/>
          <p:nvPr/>
        </p:nvSpPr>
        <p:spPr>
          <a:xfrm>
            <a:off x="3771265" y="298450"/>
            <a:ext cx="3683000" cy="410210"/>
          </a:xfrm>
          <a:prstGeom prst="rect">
            <a:avLst/>
          </a:prstGeom>
          <a:solidFill>
            <a:schemeClr val="bg2">
              <a:lumMod val="40000"/>
              <a:lumOff val="60000"/>
            </a:schemeClr>
          </a:solidFill>
        </p:spPr>
        <p:txBody>
          <a:bodyPr wrap="square" rtlCol="0">
            <a:noAutofit/>
          </a:bodyPr>
          <a:p>
            <a:r>
              <a:rPr lang="en-US" b="1">
                <a:solidFill>
                  <a:srgbClr val="C00000"/>
                </a:solidFill>
              </a:rPr>
              <a:t>            How CNN Work ?</a:t>
            </a:r>
            <a:endParaRPr lang="en-US" b="1">
              <a:solidFill>
                <a:srgbClr val="C00000"/>
              </a:solidFill>
            </a:endParaRPr>
          </a:p>
        </p:txBody>
      </p:sp>
      <p:pic>
        <p:nvPicPr>
          <p:cNvPr id="5" name="Picture 4" descr="Screenshot (933)"/>
          <p:cNvPicPr>
            <a:picLocks noChangeAspect="1"/>
          </p:cNvPicPr>
          <p:nvPr/>
        </p:nvPicPr>
        <p:blipFill>
          <a:blip r:embed="rId1"/>
          <a:srcRect l="6089" t="2102" r="9578" b="1833"/>
          <a:stretch>
            <a:fillRect/>
          </a:stretch>
        </p:blipFill>
        <p:spPr>
          <a:xfrm>
            <a:off x="26035" y="1229995"/>
            <a:ext cx="6176645" cy="4801235"/>
          </a:xfrm>
          <a:prstGeom prst="rect">
            <a:avLst/>
          </a:prstGeom>
          <a:effectLst/>
        </p:spPr>
      </p:pic>
      <p:pic>
        <p:nvPicPr>
          <p:cNvPr id="7" name="Picture 6" descr="Screenshot (932)"/>
          <p:cNvPicPr>
            <a:picLocks noChangeAspect="1"/>
          </p:cNvPicPr>
          <p:nvPr/>
        </p:nvPicPr>
        <p:blipFill>
          <a:blip r:embed="rId2"/>
          <a:srcRect l="2104" t="4352" r="5717" b="6296"/>
          <a:stretch>
            <a:fillRect/>
          </a:stretch>
        </p:blipFill>
        <p:spPr>
          <a:xfrm>
            <a:off x="6323965" y="1229995"/>
            <a:ext cx="5868035" cy="48018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creenshot (934)"/>
          <p:cNvPicPr>
            <a:picLocks noChangeAspect="1"/>
          </p:cNvPicPr>
          <p:nvPr/>
        </p:nvPicPr>
        <p:blipFill>
          <a:blip r:embed="rId1"/>
          <a:srcRect l="2448" t="19398" r="953" b="19139"/>
          <a:stretch>
            <a:fillRect/>
          </a:stretch>
        </p:blipFill>
        <p:spPr>
          <a:xfrm>
            <a:off x="735965" y="2680335"/>
            <a:ext cx="10720070" cy="3961130"/>
          </a:xfrm>
          <a:prstGeom prst="rect">
            <a:avLst/>
          </a:prstGeom>
        </p:spPr>
      </p:pic>
      <p:sp>
        <p:nvSpPr>
          <p:cNvPr id="4" name="Text Box 3"/>
          <p:cNvSpPr txBox="1"/>
          <p:nvPr/>
        </p:nvSpPr>
        <p:spPr>
          <a:xfrm>
            <a:off x="517525" y="663575"/>
            <a:ext cx="11524615" cy="1484630"/>
          </a:xfrm>
          <a:prstGeom prst="rect">
            <a:avLst/>
          </a:prstGeom>
          <a:solidFill>
            <a:schemeClr val="bg2">
              <a:lumMod val="40000"/>
              <a:lumOff val="60000"/>
            </a:schemeClr>
          </a:solidFill>
        </p:spPr>
        <p:txBody>
          <a:bodyPr wrap="square" rtlCol="0">
            <a:noAutofit/>
          </a:bodyPr>
          <a:p>
            <a:pPr marL="285750" indent="-285750">
              <a:buFont typeface="Arial" panose="020B0604020202020204" pitchFamily="34" charset="0"/>
              <a:buChar char="•"/>
            </a:pPr>
            <a:r>
              <a:rPr lang="en-US" b="1">
                <a:solidFill>
                  <a:srgbClr val="C00000"/>
                </a:solidFill>
              </a:rPr>
              <a:t>we've applied different filters (head, middle, tail) to create three separate feature maps for the digit nine.</a:t>
            </a:r>
            <a:endParaRPr lang="en-US" b="1">
              <a:solidFill>
                <a:srgbClr val="C00000"/>
              </a:solidFill>
            </a:endParaRPr>
          </a:p>
          <a:p>
            <a:pPr marL="285750" indent="-285750">
              <a:buFont typeface="Arial" panose="020B0604020202020204" pitchFamily="34" charset="0"/>
              <a:buChar char="•"/>
            </a:pPr>
            <a:r>
              <a:rPr lang="en-US" b="1">
                <a:solidFill>
                  <a:srgbClr val="C00000"/>
                </a:solidFill>
              </a:rPr>
              <a:t>We can repeat this process for other objects like a koala, using filters for eyes, nose, and ears, resulting in three distinct feature maps.</a:t>
            </a:r>
            <a:endParaRPr lang="en-US" b="1">
              <a:solidFill>
                <a:srgbClr val="C00000"/>
              </a:solidFill>
            </a:endParaRPr>
          </a:p>
          <a:p>
            <a:pPr marL="285750" indent="-285750">
              <a:buFont typeface="Arial" panose="020B0604020202020204" pitchFamily="34" charset="0"/>
              <a:buChar char="•"/>
            </a:pPr>
            <a:r>
              <a:rPr lang="en-US" b="1">
                <a:solidFill>
                  <a:srgbClr val="C00000"/>
                </a:solidFill>
              </a:rPr>
              <a:t>However, these feature maps are like individual clues – we need to combine them for a final decision.</a:t>
            </a:r>
            <a:endParaRPr lang="en-US" b="1">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012440" y="292735"/>
            <a:ext cx="5751195" cy="398780"/>
          </a:xfrm>
          <a:prstGeom prst="rect">
            <a:avLst/>
          </a:prstGeom>
          <a:solidFill>
            <a:schemeClr val="bg2">
              <a:lumMod val="40000"/>
              <a:lumOff val="60000"/>
            </a:schemeClr>
          </a:solidFill>
        </p:spPr>
        <p:txBody>
          <a:bodyPr wrap="square" rtlCol="0">
            <a:spAutoFit/>
          </a:bodyPr>
          <a:p>
            <a:r>
              <a:rPr lang="en-US" sz="2000" b="1">
                <a:solidFill>
                  <a:srgbClr val="C00000"/>
                </a:solidFill>
              </a:rPr>
              <a:t>Filters are nothing the Feature’s Detectors</a:t>
            </a:r>
            <a:endParaRPr lang="en-US" sz="2000" b="1">
              <a:solidFill>
                <a:srgbClr val="C00000"/>
              </a:solidFill>
            </a:endParaRPr>
          </a:p>
        </p:txBody>
      </p:sp>
      <p:pic>
        <p:nvPicPr>
          <p:cNvPr id="5" name="Picture 4" descr="Screenshot (936)"/>
          <p:cNvPicPr>
            <a:picLocks noChangeAspect="1"/>
          </p:cNvPicPr>
          <p:nvPr/>
        </p:nvPicPr>
        <p:blipFill>
          <a:blip r:embed="rId1"/>
          <a:srcRect l="1165" t="10295" r="603" b="11086"/>
          <a:stretch>
            <a:fillRect/>
          </a:stretch>
        </p:blipFill>
        <p:spPr>
          <a:xfrm>
            <a:off x="922020" y="1661795"/>
            <a:ext cx="10653395" cy="4796155"/>
          </a:xfrm>
          <a:prstGeom prst="rect">
            <a:avLst/>
          </a:prstGeom>
        </p:spPr>
      </p:pic>
      <p:sp>
        <p:nvSpPr>
          <p:cNvPr id="6" name="Text Box 5"/>
          <p:cNvSpPr txBox="1"/>
          <p:nvPr/>
        </p:nvSpPr>
        <p:spPr>
          <a:xfrm>
            <a:off x="4179570" y="992505"/>
            <a:ext cx="3882390" cy="368300"/>
          </a:xfrm>
          <a:prstGeom prst="rect">
            <a:avLst/>
          </a:prstGeom>
          <a:noFill/>
        </p:spPr>
        <p:txBody>
          <a:bodyPr wrap="square" rtlCol="0">
            <a:spAutoFit/>
          </a:bodyPr>
          <a:p>
            <a:r>
              <a:rPr lang="en-US" b="1"/>
              <a:t>Applying Loopy Pattern Filter</a:t>
            </a:r>
            <a:endParaRPr lang="en-US" b="1"/>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5635</Words>
  <Application>WPS Presentation</Application>
  <PresentationFormat>Widescreen</PresentationFormat>
  <Paragraphs>170</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SimSun</vt:lpstr>
      <vt:lpstr>Wingdings</vt:lpstr>
      <vt:lpstr>Arial Black</vt:lpstr>
      <vt:lpstr>Microsoft YaHei</vt:lpstr>
      <vt:lpstr>Arial Unicode MS</vt:lpstr>
      <vt:lpstr>Calibri</vt:lpstr>
      <vt:lpstr>Green Color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RJ36</dc:creator>
  <cp:lastModifiedBy>RJ36</cp:lastModifiedBy>
  <cp:revision>9</cp:revision>
  <dcterms:created xsi:type="dcterms:W3CDTF">2024-04-13T19:36:00Z</dcterms:created>
  <dcterms:modified xsi:type="dcterms:W3CDTF">2024-04-14T08:12:48Z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E742127556F24C7FA9A4D210B63BBFB3_13</vt:lpwstr>
  </property>
  <property fmtid="{D5CDD505-2E9C-101B-9397-08002B2CF9AE}" pid="3" name="KSOProductBuildVer">
    <vt:lpwstr>1033-12.2.0.16731</vt:lpwstr>
  </property>
</Properties>
</file>